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</p:sldMasterIdLst>
  <p:notesMasterIdLst>
    <p:notesMasterId r:id="rId20"/>
  </p:notesMasterIdLst>
  <p:sldIdLst>
    <p:sldId id="256" r:id="rId12"/>
    <p:sldId id="257" r:id="rId13"/>
    <p:sldId id="258" r:id="rId14"/>
    <p:sldId id="259" r:id="rId15"/>
    <p:sldId id="263" r:id="rId16"/>
    <p:sldId id="260" r:id="rId17"/>
    <p:sldId id="261" r:id="rId18"/>
    <p:sldId id="262" r:id="rId19"/>
  </p:sldIdLst>
  <p:sldSz cx="18288000" cy="10287000"/>
  <p:notesSz cx="7559675" cy="10691813"/>
  <p:defaultTextStyle>
    <a:defPPr>
      <a:defRPr lang="it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7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97"/>
    <p:restoredTop sz="94670"/>
  </p:normalViewPr>
  <p:slideViewPr>
    <p:cSldViewPr snapToGrid="0">
      <p:cViewPr varScale="1">
        <p:scale>
          <a:sx n="60" d="100"/>
          <a:sy n="60" d="100"/>
        </p:scale>
        <p:origin x="232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987619-D276-0948-9C42-027F1ABABEBD}" type="datetimeFigureOut">
              <a:rPr lang="it-IT" smtClean="0"/>
              <a:t>23/05/25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D75EF0-E8F2-D64C-9B61-88437B9864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6619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Mic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75EF0-E8F2-D64C-9B61-88437B9864AF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5353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00AB5CF-F1D5-4727-8D27-C60C7023B149}" type="slidenum">
              <a:t>‹N›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2745243B-0AA2-468B-BFF4-1B5C39094F4A}" type="slidenum">
              <a:t>‹N›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1495990E-A12E-47DB-839A-738A5EF2E9CF}" type="slidenum">
              <a:t>‹N›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3937125-3D73-4C57-BCB7-69268100DADD}" type="slidenum">
              <a:t>‹N›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E88CB6B6-E79D-4CA9-9729-21146FEC1184}" type="slidenum">
              <a:t>‹N›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1E1AEF3-0AD1-46A5-BFCD-63EBA92EBBAB}" type="slidenum">
              <a:t>‹N›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C39E2395-DF19-47F2-8880-28E4BA3CB499}" type="slidenum">
              <a:t>‹N›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AFEF4F65-6D54-4B2E-B355-6C98E33D8D60}" type="slidenum">
              <a:t>‹N›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9AF0B430-8CAC-4646-A93B-3740100C0CE7}" type="slidenum">
              <a:t>‹N›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87D53D10-4544-4FB4-A9B0-875EEEF7F581}" type="slidenum">
              <a:t>‹N›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A1DCA68E-87BD-4407-BF38-FF7B87EA05DA}" type="slidenum">
              <a:t>‹N›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6B3B1D0-B570-4AE7-B27F-3AF54E964429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7800" cy="1161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2000" b="1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1280" cy="585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7800" cy="4690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58" name="PlaceHolder 4"/>
          <p:cNvSpPr>
            <a:spLocks noGrp="1"/>
          </p:cNvSpPr>
          <p:nvPr>
            <p:ph type="dt" idx="28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ftr" idx="29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60" name="PlaceHolder 6"/>
          <p:cNvSpPr>
            <a:spLocks noGrp="1"/>
          </p:cNvSpPr>
          <p:nvPr>
            <p:ph type="sldNum" idx="30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C13E6D4-DB94-4B03-97F7-9DB3BA0107DA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6040" cy="566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2000" b="1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6040" cy="804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64" name="PlaceHolder 4"/>
          <p:cNvSpPr>
            <a:spLocks noGrp="1"/>
          </p:cNvSpPr>
          <p:nvPr>
            <p:ph type="dt" idx="3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" name="PlaceHolder 5"/>
          <p:cNvSpPr>
            <a:spLocks noGrp="1"/>
          </p:cNvSpPr>
          <p:nvPr>
            <p:ph type="ftr" idx="3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66" name="PlaceHolder 6"/>
          <p:cNvSpPr>
            <a:spLocks noGrp="1"/>
          </p:cNvSpPr>
          <p:nvPr>
            <p:ph type="sldNum" idx="3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810A2C0-D0BC-4275-B4C1-CEDC09F0CF64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8" name="PlaceHolder 3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0" name="PlaceHolder 5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F8B69C1-6A60-4552-8A10-2AABB5F6486E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629400" y="274680"/>
            <a:ext cx="2057040" cy="585108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274680"/>
            <a:ext cx="6019560" cy="585108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13" name="PlaceHolder 3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5" name="PlaceHolder 5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B51CAFC-746D-42CB-8A1B-A49D955750A2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18" name="PlaceHolder 3"/>
          <p:cNvSpPr>
            <a:spLocks noGrp="1"/>
          </p:cNvSpPr>
          <p:nvPr>
            <p:ph type="dt" idx="10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ftr" idx="11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0" name="PlaceHolder 5"/>
          <p:cNvSpPr>
            <a:spLocks noGrp="1"/>
          </p:cNvSpPr>
          <p:nvPr>
            <p:ph type="sldNum" idx="12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EC9F362-7009-43EE-BC80-03DE0B4FFFF1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4000" b="1" strike="noStrike" cap="all" spc="-1">
                <a:solidFill>
                  <a:schemeClr val="dk1"/>
                </a:solidFill>
                <a:latin typeface="Calibri"/>
              </a:rPr>
              <a:t>Click to edit Master title style</a:t>
            </a:r>
            <a:endParaRPr lang="en-US" sz="4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Click to edit Master text styles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dt" idx="13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ftr" idx="14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7" name="PlaceHolder 5"/>
          <p:cNvSpPr>
            <a:spLocks noGrp="1"/>
          </p:cNvSpPr>
          <p:nvPr>
            <p:ph type="sldNum" idx="15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4D572C7-DB06-42F8-8F78-90CAAF4027A2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31" name="PlaceHolder 4"/>
          <p:cNvSpPr>
            <a:spLocks noGrp="1"/>
          </p:cNvSpPr>
          <p:nvPr>
            <p:ph type="dt" idx="16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ftr" idx="17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3" name="PlaceHolder 6"/>
          <p:cNvSpPr>
            <a:spLocks noGrp="1"/>
          </p:cNvSpPr>
          <p:nvPr>
            <p:ph type="sldNum" idx="18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001FA31-DC8C-4CD9-91FC-88662D3736B0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920" cy="639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1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9920" cy="3951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6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lang="en-US" sz="16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1360" cy="639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1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1360" cy="3951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6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lang="en-US" sz="16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42" name="PlaceHolder 6"/>
          <p:cNvSpPr>
            <a:spLocks noGrp="1"/>
          </p:cNvSpPr>
          <p:nvPr>
            <p:ph type="dt" idx="19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ftr" idx="20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44" name="PlaceHolder 8"/>
          <p:cNvSpPr>
            <a:spLocks noGrp="1"/>
          </p:cNvSpPr>
          <p:nvPr>
            <p:ph type="sldNum" idx="21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D136B94-D068-4753-96D2-A9DA30410A38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46" name="PlaceHolder 2"/>
          <p:cNvSpPr>
            <a:spLocks noGrp="1"/>
          </p:cNvSpPr>
          <p:nvPr>
            <p:ph type="dt" idx="22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ftr" idx="23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48" name="PlaceHolder 4"/>
          <p:cNvSpPr>
            <a:spLocks noGrp="1"/>
          </p:cNvSpPr>
          <p:nvPr>
            <p:ph type="sldNum" idx="24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D385671-A6F2-476B-A0BF-8DC07BE2CDD0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dt" idx="25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ftr" idx="26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52" name="PlaceHolder 3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FCB5664-BD46-48A3-9C10-F59217426037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5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5.png"/><Relationship Id="rId7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 2"/>
          <p:cNvSpPr/>
          <p:nvPr/>
        </p:nvSpPr>
        <p:spPr>
          <a:xfrm flipH="1">
            <a:off x="5177520" y="6022800"/>
            <a:ext cx="9643320" cy="1928520"/>
          </a:xfrm>
          <a:custGeom>
            <a:avLst/>
            <a:gdLst>
              <a:gd name="textAreaLeft" fmla="*/ -360 w 9643320"/>
              <a:gd name="textAreaRight" fmla="*/ 9643320 w 9643320"/>
              <a:gd name="textAreaTop" fmla="*/ 0 h 1928520"/>
              <a:gd name="textAreaBottom" fmla="*/ 1928880 h 1928520"/>
            </a:gdLst>
            <a:ahLst/>
            <a:cxnLst/>
            <a:rect l="textAreaLeft" t="textAreaTop" r="textAreaRight" b="textAreaBottom"/>
            <a:pathLst>
              <a:path w="9643768" h="1928754">
                <a:moveTo>
                  <a:pt x="9643768" y="0"/>
                </a:moveTo>
                <a:lnTo>
                  <a:pt x="0" y="0"/>
                </a:lnTo>
                <a:lnTo>
                  <a:pt x="0" y="1928754"/>
                </a:lnTo>
                <a:lnTo>
                  <a:pt x="9643768" y="1928754"/>
                </a:lnTo>
                <a:lnTo>
                  <a:pt x="9643768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8" name="Freeform 3"/>
          <p:cNvSpPr/>
          <p:nvPr/>
        </p:nvSpPr>
        <p:spPr>
          <a:xfrm>
            <a:off x="4947840" y="2960640"/>
            <a:ext cx="8391960" cy="6021000"/>
          </a:xfrm>
          <a:custGeom>
            <a:avLst/>
            <a:gdLst>
              <a:gd name="textAreaLeft" fmla="*/ 0 w 8391960"/>
              <a:gd name="textAreaRight" fmla="*/ 8392320 w 8391960"/>
              <a:gd name="textAreaTop" fmla="*/ 0 h 6021000"/>
              <a:gd name="textAreaBottom" fmla="*/ 6021360 h 6021000"/>
            </a:gdLst>
            <a:ahLst/>
            <a:cxnLst/>
            <a:rect l="textAreaLeft" t="textAreaTop" r="textAreaRight" b="textAreaBottom"/>
            <a:pathLst>
              <a:path w="8392313" h="6021485">
                <a:moveTo>
                  <a:pt x="0" y="0"/>
                </a:moveTo>
                <a:lnTo>
                  <a:pt x="8392314" y="0"/>
                </a:lnTo>
                <a:lnTo>
                  <a:pt x="8392314" y="6021485"/>
                </a:lnTo>
                <a:lnTo>
                  <a:pt x="0" y="602148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9" name="TextBox 4"/>
          <p:cNvSpPr/>
          <p:nvPr/>
        </p:nvSpPr>
        <p:spPr>
          <a:xfrm>
            <a:off x="1882440" y="-45720"/>
            <a:ext cx="14878800" cy="2559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0160"/>
              </a:lnSpc>
              <a:tabLst>
                <a:tab pos="0" algn="l"/>
              </a:tabLst>
            </a:pPr>
            <a:r>
              <a:rPr lang="en-US" sz="14400" b="1" strike="noStrike" spc="1106">
                <a:solidFill>
                  <a:srgbClr val="967630"/>
                </a:solidFill>
                <a:latin typeface="Montserrat Ultra-Bold"/>
                <a:ea typeface="Montserrat Ultra-Bold"/>
              </a:rPr>
              <a:t>Bike dataset</a:t>
            </a:r>
            <a:endParaRPr lang="en-US" sz="1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0" name="Freeform 5"/>
          <p:cNvSpPr/>
          <p:nvPr/>
        </p:nvSpPr>
        <p:spPr>
          <a:xfrm>
            <a:off x="1028880" y="1071360"/>
            <a:ext cx="426960" cy="426960"/>
          </a:xfrm>
          <a:custGeom>
            <a:avLst/>
            <a:gdLst>
              <a:gd name="textAreaLeft" fmla="*/ 0 w 426960"/>
              <a:gd name="textAreaRight" fmla="*/ 427320 w 426960"/>
              <a:gd name="textAreaTop" fmla="*/ 0 h 426960"/>
              <a:gd name="textAreaBottom" fmla="*/ 427320 h 426960"/>
            </a:gdLst>
            <a:ahLst/>
            <a:cxnLst/>
            <a:rect l="textAreaLeft" t="textAreaTop" r="textAreaRight" b="textAreaBottom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1" name="Freeform 6"/>
          <p:cNvSpPr/>
          <p:nvPr/>
        </p:nvSpPr>
        <p:spPr>
          <a:xfrm flipH="1">
            <a:off x="-3277440" y="468828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0 h 1462680"/>
              <a:gd name="textAreaBottom" fmla="*/ 146304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 rotWithShape="0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2" name="TextBox 7"/>
          <p:cNvSpPr/>
          <p:nvPr/>
        </p:nvSpPr>
        <p:spPr>
          <a:xfrm>
            <a:off x="1028880" y="8159040"/>
            <a:ext cx="2890080" cy="1119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just" defTabSz="914400">
              <a:lnSpc>
                <a:spcPts val="2940"/>
              </a:lnSpc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Michea C.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  <a:p>
            <a:pPr algn="just" defTabSz="914400">
              <a:lnSpc>
                <a:spcPts val="2940"/>
              </a:lnSpc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Julian C.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  <a:p>
            <a:pPr algn="just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Andrea M.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3" name="Freeform 8"/>
          <p:cNvSpPr/>
          <p:nvPr/>
        </p:nvSpPr>
        <p:spPr>
          <a:xfrm rot="10800000" flipH="1" flipV="1">
            <a:off x="13639320" y="872460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-360 h 1462680"/>
              <a:gd name="textAreaBottom" fmla="*/ 146268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 rotWithShape="0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 2"/>
          <p:cNvSpPr/>
          <p:nvPr/>
        </p:nvSpPr>
        <p:spPr>
          <a:xfrm>
            <a:off x="1028880" y="1071360"/>
            <a:ext cx="426960" cy="426960"/>
          </a:xfrm>
          <a:custGeom>
            <a:avLst/>
            <a:gdLst>
              <a:gd name="textAreaLeft" fmla="*/ 0 w 426960"/>
              <a:gd name="textAreaRight" fmla="*/ 427320 w 426960"/>
              <a:gd name="textAreaTop" fmla="*/ 0 h 426960"/>
              <a:gd name="textAreaBottom" fmla="*/ 427320 h 426960"/>
            </a:gdLst>
            <a:ahLst/>
            <a:cxnLst/>
            <a:rect l="textAreaLeft" t="textAreaTop" r="textAreaRight" b="textAreaBottom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5" name="AutoShape 3"/>
          <p:cNvSpPr/>
          <p:nvPr/>
        </p:nvSpPr>
        <p:spPr>
          <a:xfrm>
            <a:off x="7165080" y="1467360"/>
            <a:ext cx="947520" cy="360"/>
          </a:xfrm>
          <a:prstGeom prst="line">
            <a:avLst/>
          </a:prstGeom>
          <a:ln w="19050">
            <a:solidFill>
              <a:srgbClr val="96763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640" rIns="90000" bIns="-4464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grpSp>
        <p:nvGrpSpPr>
          <p:cNvPr id="76" name="Group 4"/>
          <p:cNvGrpSpPr/>
          <p:nvPr/>
        </p:nvGrpSpPr>
        <p:grpSpPr>
          <a:xfrm>
            <a:off x="1864800" y="2197080"/>
            <a:ext cx="4497120" cy="5855400"/>
            <a:chOff x="1864800" y="2197080"/>
            <a:chExt cx="4497120" cy="5855400"/>
          </a:xfrm>
        </p:grpSpPr>
        <p:sp>
          <p:nvSpPr>
            <p:cNvPr id="77" name="Freeform 5"/>
            <p:cNvSpPr/>
            <p:nvPr/>
          </p:nvSpPr>
          <p:spPr>
            <a:xfrm>
              <a:off x="1864800" y="2341800"/>
              <a:ext cx="4497120" cy="5710680"/>
            </a:xfrm>
            <a:custGeom>
              <a:avLst/>
              <a:gdLst>
                <a:gd name="textAreaLeft" fmla="*/ 0 w 4497120"/>
                <a:gd name="textAreaRight" fmla="*/ 4497480 w 4497120"/>
                <a:gd name="textAreaTop" fmla="*/ 0 h 5710680"/>
                <a:gd name="textAreaBottom" fmla="*/ 5711040 h 5710680"/>
              </a:gdLst>
              <a:ahLst/>
              <a:cxnLst/>
              <a:rect l="textAreaLeft" t="textAreaTop" r="textAreaRight" b="textAreaBottom"/>
              <a:pathLst>
                <a:path w="1184484" h="1504167">
                  <a:moveTo>
                    <a:pt x="0" y="0"/>
                  </a:moveTo>
                  <a:lnTo>
                    <a:pt x="1184484" y="0"/>
                  </a:lnTo>
                  <a:lnTo>
                    <a:pt x="1184484" y="1504167"/>
                  </a:lnTo>
                  <a:lnTo>
                    <a:pt x="0" y="1504167"/>
                  </a:lnTo>
                  <a:close/>
                </a:path>
              </a:pathLst>
            </a:custGeom>
            <a:solidFill>
              <a:srgbClr val="96763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it-IT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78" name="TextBox 6"/>
            <p:cNvSpPr/>
            <p:nvPr/>
          </p:nvSpPr>
          <p:spPr>
            <a:xfrm>
              <a:off x="1864800" y="2197080"/>
              <a:ext cx="4497120" cy="58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94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79" name="Group 7"/>
          <p:cNvGrpSpPr/>
          <p:nvPr/>
        </p:nvGrpSpPr>
        <p:grpSpPr>
          <a:xfrm>
            <a:off x="2103120" y="2574000"/>
            <a:ext cx="5245920" cy="5245920"/>
            <a:chOff x="2103120" y="2574000"/>
            <a:chExt cx="5245920" cy="5245920"/>
          </a:xfrm>
        </p:grpSpPr>
        <p:sp>
          <p:nvSpPr>
            <p:cNvPr id="80" name="Freeform 8"/>
            <p:cNvSpPr/>
            <p:nvPr/>
          </p:nvSpPr>
          <p:spPr>
            <a:xfrm>
              <a:off x="2103120" y="2574000"/>
              <a:ext cx="5245920" cy="5245920"/>
            </a:xfrm>
            <a:custGeom>
              <a:avLst/>
              <a:gdLst>
                <a:gd name="textAreaLeft" fmla="*/ 0 w 5245920"/>
                <a:gd name="textAreaRight" fmla="*/ 5246280 w 5245920"/>
                <a:gd name="textAreaTop" fmla="*/ 0 h 5245920"/>
                <a:gd name="textAreaBottom" fmla="*/ 5246280 h 5245920"/>
              </a:gdLst>
              <a:ahLst/>
              <a:cxnLst/>
              <a:rect l="textAreaLeft" t="textAreaTop" r="textAreaRight" b="textAreaBottom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 rotWithShape="0">
              <a:blip r:embed="rId4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it-IT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81" name="TextBox 9"/>
          <p:cNvSpPr/>
          <p:nvPr/>
        </p:nvSpPr>
        <p:spPr>
          <a:xfrm>
            <a:off x="69541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Dataset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2" name="TextBox 10"/>
          <p:cNvSpPr/>
          <p:nvPr/>
        </p:nvSpPr>
        <p:spPr>
          <a:xfrm>
            <a:off x="8458920" y="1054440"/>
            <a:ext cx="1369800" cy="34439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Analysis</a:t>
            </a:r>
            <a:endParaRPr lang="en-US" sz="21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" name="TextBox 11"/>
          <p:cNvSpPr/>
          <p:nvPr/>
        </p:nvSpPr>
        <p:spPr>
          <a:xfrm>
            <a:off x="99637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End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4" name="TextBox 12"/>
          <p:cNvSpPr/>
          <p:nvPr/>
        </p:nvSpPr>
        <p:spPr>
          <a:xfrm>
            <a:off x="15787440" y="8645040"/>
            <a:ext cx="1471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 defTabSz="914400">
              <a:lnSpc>
                <a:spcPts val="504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FFFFFF"/>
                </a:solidFill>
                <a:latin typeface="Montserrat Ultra-Bold"/>
                <a:ea typeface="Montserrat Ultra-Bold"/>
              </a:rPr>
              <a:t>02</a:t>
            </a: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" name="TextBox 13"/>
          <p:cNvSpPr/>
          <p:nvPr/>
        </p:nvSpPr>
        <p:spPr>
          <a:xfrm>
            <a:off x="9182160" y="4621320"/>
            <a:ext cx="8564040" cy="280980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5601"/>
              </a:lnSpc>
            </a:pPr>
            <a:r>
              <a:rPr lang="en-US" sz="4000" b="1" spc="-1" dirty="0">
                <a:solidFill>
                  <a:srgbClr val="FFFFFF"/>
                </a:solidFill>
                <a:latin typeface="Montserrat Ultra-Bold"/>
                <a:ea typeface="Montserrat Ultra-Bold"/>
              </a:rPr>
              <a:t>F</a:t>
            </a:r>
            <a:r>
              <a:rPr lang="en-US" sz="4000" b="1" strike="noStrike" spc="-1" dirty="0">
                <a:solidFill>
                  <a:srgbClr val="FFFFFF"/>
                </a:solidFill>
                <a:latin typeface="Montserrat Ultra-Bold"/>
                <a:ea typeface="Montserrat Ultra-Bold"/>
              </a:rPr>
              <a:t>rom Kaggle, scraped from </a:t>
            </a:r>
            <a:r>
              <a:rPr lang="en-US" sz="4000" b="1" strike="noStrike" spc="-1" dirty="0" err="1">
                <a:solidFill>
                  <a:srgbClr val="FFFFFF"/>
                </a:solidFill>
                <a:latin typeface="Montserrat Ultra-Bold"/>
                <a:ea typeface="Montserrat Ultra-Bold"/>
              </a:rPr>
              <a:t>Bikez.com</a:t>
            </a:r>
            <a:endParaRPr lang="en-US" sz="4000" b="0" strike="noStrike" spc="-1" dirty="0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ts val="5601"/>
              </a:lnSpc>
              <a:tabLst>
                <a:tab pos="0" algn="l"/>
              </a:tabLst>
            </a:pPr>
            <a:r>
              <a:rPr lang="en-US" sz="4000" b="1" spc="-1" dirty="0">
                <a:solidFill>
                  <a:srgbClr val="FFFFFF"/>
                </a:solidFill>
                <a:latin typeface="Montserrat Ultra-Bold"/>
                <a:ea typeface="Montserrat Ultra-Bold"/>
              </a:rPr>
              <a:t>~ 38</a:t>
            </a:r>
            <a:r>
              <a:rPr lang="en-US" sz="4000" b="1" strike="noStrike" spc="-1" dirty="0">
                <a:solidFill>
                  <a:srgbClr val="FFFFFF"/>
                </a:solidFill>
                <a:latin typeface="Montserrat Ultra-Bold"/>
                <a:ea typeface="Montserrat Ultra-Bold"/>
              </a:rPr>
              <a:t>'000 rows, 77 columns</a:t>
            </a:r>
            <a:endParaRPr lang="en-US" sz="4000" b="0" strike="noStrike" spc="-1" dirty="0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ts val="5601"/>
              </a:lnSpc>
              <a:tabLst>
                <a:tab pos="0" algn="l"/>
              </a:tabLst>
            </a:pPr>
            <a:endParaRPr lang="en-US" sz="4000" b="0" strike="noStrike" spc="-1" dirty="0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ts val="5601"/>
              </a:lnSpc>
              <a:tabLst>
                <a:tab pos="0" algn="l"/>
              </a:tabLst>
            </a:pPr>
            <a:endParaRPr lang="en-US" sz="40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6" name="TextBox 14"/>
          <p:cNvSpPr/>
          <p:nvPr/>
        </p:nvSpPr>
        <p:spPr>
          <a:xfrm>
            <a:off x="9182160" y="3886200"/>
            <a:ext cx="7976880" cy="85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6718"/>
              </a:lnSpc>
              <a:tabLst>
                <a:tab pos="0" algn="l"/>
              </a:tabLst>
            </a:pPr>
            <a:r>
              <a:rPr lang="en-US" sz="4800" b="1" strike="noStrike" spc="-1">
                <a:solidFill>
                  <a:srgbClr val="967630"/>
                </a:solidFill>
                <a:latin typeface="Montserrat Ultra-Bold"/>
                <a:ea typeface="Montserrat Ultra-Bold"/>
              </a:rPr>
              <a:t>Dataset</a:t>
            </a:r>
            <a:endParaRPr lang="en-US" sz="4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" name="Freeform 15"/>
          <p:cNvSpPr/>
          <p:nvPr/>
        </p:nvSpPr>
        <p:spPr>
          <a:xfrm rot="10800000" flipH="1" flipV="1">
            <a:off x="16522920" y="229356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-360 h 1462680"/>
              <a:gd name="textAreaBottom" fmla="*/ 146268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8" name="Freeform 16"/>
          <p:cNvSpPr/>
          <p:nvPr/>
        </p:nvSpPr>
        <p:spPr>
          <a:xfrm flipH="1">
            <a:off x="-2834280" y="8563680"/>
            <a:ext cx="6947280" cy="1389240"/>
          </a:xfrm>
          <a:custGeom>
            <a:avLst/>
            <a:gdLst>
              <a:gd name="textAreaLeft" fmla="*/ 360 w 6947280"/>
              <a:gd name="textAreaRight" fmla="*/ 6948000 w 6947280"/>
              <a:gd name="textAreaTop" fmla="*/ 0 h 1389240"/>
              <a:gd name="textAreaBottom" fmla="*/ 1389600 h 1389240"/>
            </a:gdLst>
            <a:ahLst/>
            <a:cxnLst/>
            <a:rect l="textAreaLeft" t="textAreaTop" r="textAreaRight" b="textAreaBottom"/>
            <a:pathLst>
              <a:path w="6947729" h="1389546">
                <a:moveTo>
                  <a:pt x="6947729" y="0"/>
                </a:moveTo>
                <a:lnTo>
                  <a:pt x="0" y="0"/>
                </a:lnTo>
                <a:lnTo>
                  <a:pt x="0" y="1389546"/>
                </a:lnTo>
                <a:lnTo>
                  <a:pt x="6947729" y="1389546"/>
                </a:lnTo>
                <a:lnTo>
                  <a:pt x="6947729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9" name="TextBox 17"/>
          <p:cNvSpPr/>
          <p:nvPr/>
        </p:nvSpPr>
        <p:spPr>
          <a:xfrm>
            <a:off x="9182160" y="6904800"/>
            <a:ext cx="8564040" cy="71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5601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" name="TextBox 18"/>
          <p:cNvSpPr/>
          <p:nvPr/>
        </p:nvSpPr>
        <p:spPr>
          <a:xfrm>
            <a:off x="9182160" y="6169320"/>
            <a:ext cx="7976880" cy="85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6718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2"/>
          <p:cNvSpPr/>
          <p:nvPr/>
        </p:nvSpPr>
        <p:spPr>
          <a:xfrm>
            <a:off x="15787440" y="8645040"/>
            <a:ext cx="1471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 defTabSz="914400">
              <a:lnSpc>
                <a:spcPts val="504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FFFFFF"/>
                </a:solidFill>
                <a:latin typeface="Montserrat Ultra-Bold"/>
                <a:ea typeface="Montserrat Ultra-Bold"/>
              </a:rPr>
              <a:t>03</a:t>
            </a: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2" name="TextBox 3"/>
          <p:cNvSpPr/>
          <p:nvPr/>
        </p:nvSpPr>
        <p:spPr>
          <a:xfrm>
            <a:off x="1028880" y="1774800"/>
            <a:ext cx="10108440" cy="85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6718"/>
              </a:lnSpc>
              <a:tabLst>
                <a:tab pos="0" algn="l"/>
              </a:tabLst>
            </a:pPr>
            <a:r>
              <a:rPr lang="en-US" sz="4800" b="1" strike="noStrike" spc="-1">
                <a:solidFill>
                  <a:srgbClr val="967630"/>
                </a:solidFill>
                <a:latin typeface="Montserrat Ultra-Bold"/>
                <a:ea typeface="Montserrat Ultra-Bold"/>
              </a:rPr>
              <a:t>What each row represents?</a:t>
            </a:r>
            <a:endParaRPr lang="en-US" sz="4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3" name="Freeform 4"/>
          <p:cNvSpPr/>
          <p:nvPr/>
        </p:nvSpPr>
        <p:spPr>
          <a:xfrm flipH="1">
            <a:off x="-3497760" y="-73152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0 h 1462680"/>
              <a:gd name="textAreaBottom" fmla="*/ 146304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4" name="Freeform 5"/>
          <p:cNvSpPr/>
          <p:nvPr/>
        </p:nvSpPr>
        <p:spPr>
          <a:xfrm rot="10800000" flipH="1" flipV="1">
            <a:off x="15787080" y="500112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-360 h 1462680"/>
              <a:gd name="textAreaBottom" fmla="*/ 146268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5" name="Freeform 6"/>
          <p:cNvSpPr/>
          <p:nvPr/>
        </p:nvSpPr>
        <p:spPr>
          <a:xfrm>
            <a:off x="1028880" y="1071360"/>
            <a:ext cx="426960" cy="426960"/>
          </a:xfrm>
          <a:custGeom>
            <a:avLst/>
            <a:gdLst>
              <a:gd name="textAreaLeft" fmla="*/ 0 w 426960"/>
              <a:gd name="textAreaRight" fmla="*/ 427320 w 426960"/>
              <a:gd name="textAreaTop" fmla="*/ 0 h 426960"/>
              <a:gd name="textAreaBottom" fmla="*/ 427320 h 426960"/>
            </a:gdLst>
            <a:ahLst/>
            <a:cxnLst/>
            <a:rect l="textAreaLeft" t="textAreaTop" r="textAreaRight" b="textAreaBottom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6" name="AutoShape 7"/>
          <p:cNvSpPr/>
          <p:nvPr/>
        </p:nvSpPr>
        <p:spPr>
          <a:xfrm>
            <a:off x="7165080" y="1508040"/>
            <a:ext cx="947520" cy="360"/>
          </a:xfrm>
          <a:prstGeom prst="line">
            <a:avLst/>
          </a:prstGeom>
          <a:ln w="19050">
            <a:solidFill>
              <a:srgbClr val="96763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640" rIns="90000" bIns="-4464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7" name="TextBox 8"/>
          <p:cNvSpPr/>
          <p:nvPr/>
        </p:nvSpPr>
        <p:spPr>
          <a:xfrm>
            <a:off x="69541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Dataset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8" name="TextBox 9"/>
          <p:cNvSpPr/>
          <p:nvPr/>
        </p:nvSpPr>
        <p:spPr>
          <a:xfrm>
            <a:off x="8458920" y="1054440"/>
            <a:ext cx="1369800" cy="34439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Analysis</a:t>
            </a:r>
            <a:endParaRPr lang="en-US" sz="21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9" name="TextBox 10"/>
          <p:cNvSpPr/>
          <p:nvPr/>
        </p:nvSpPr>
        <p:spPr>
          <a:xfrm>
            <a:off x="99637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End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0" name="TextBox 11"/>
          <p:cNvSpPr/>
          <p:nvPr/>
        </p:nvSpPr>
        <p:spPr>
          <a:xfrm>
            <a:off x="1242360" y="2538720"/>
            <a:ext cx="15494400" cy="640604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3920"/>
              </a:lnSpc>
            </a:pPr>
            <a:r>
              <a:rPr lang="en-US" sz="2800" b="1" strike="noStrike" spc="-1" dirty="0">
                <a:solidFill>
                  <a:srgbClr val="FFFFFF"/>
                </a:solidFill>
                <a:latin typeface="Montserrat Bold"/>
                <a:ea typeface="Montserrat Bold"/>
              </a:rPr>
              <a:t>Each row corresponds to one motorcycle record and carries all of its attributes:</a:t>
            </a:r>
            <a:endParaRPr lang="en-US" sz="2800" b="0" strike="noStrike" spc="-1" dirty="0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ts val="3920"/>
              </a:lnSpc>
            </a:pPr>
            <a:endParaRPr lang="en-US" sz="2800" b="0" strike="noStrike" spc="-1" dirty="0">
              <a:solidFill>
                <a:srgbClr val="FFFFFF"/>
              </a:solidFill>
              <a:latin typeface="Arial"/>
            </a:endParaRPr>
          </a:p>
          <a:p>
            <a:pPr marL="626040" lvl="1" indent="-313200" defTabSz="914400">
              <a:lnSpc>
                <a:spcPts val="4059"/>
              </a:lnSpc>
              <a:buClr>
                <a:srgbClr val="FFFFFF"/>
              </a:buClr>
              <a:buFont typeface="Arial"/>
              <a:buChar char="•"/>
            </a:pPr>
            <a:r>
              <a:rPr lang="en-US" sz="2900" b="0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Identity &amp; Classification</a:t>
            </a:r>
            <a:endParaRPr lang="en-US" sz="3200" b="0" strike="noStrike" spc="-1" dirty="0">
              <a:solidFill>
                <a:srgbClr val="FFFFFF"/>
              </a:solidFill>
              <a:latin typeface="Arial"/>
            </a:endParaRPr>
          </a:p>
          <a:p>
            <a:pPr marL="690840" lvl="1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Performance &amp; Dynamics</a:t>
            </a:r>
            <a:endParaRPr lang="en-US" sz="3200" b="0" strike="noStrike" spc="-1" dirty="0">
              <a:solidFill>
                <a:srgbClr val="FFFFFF"/>
              </a:solidFill>
              <a:latin typeface="Arial"/>
            </a:endParaRPr>
          </a:p>
          <a:p>
            <a:pPr marL="690840" lvl="1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Engine &amp; Drivetrain</a:t>
            </a:r>
            <a:endParaRPr lang="en-US" sz="3200" spc="-1" dirty="0">
              <a:solidFill>
                <a:srgbClr val="FFFFFF"/>
              </a:solidFill>
              <a:latin typeface="Arial"/>
            </a:endParaRPr>
          </a:p>
          <a:p>
            <a:pPr marL="690840" lvl="1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Economy, Emissions &amp; Features</a:t>
            </a:r>
            <a:endParaRPr lang="en-US" sz="3200" b="0" strike="noStrike" spc="-1" dirty="0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ts val="5740"/>
              </a:lnSpc>
            </a:pPr>
            <a:endParaRPr lang="en-US" sz="3200" b="0" strike="noStrike" spc="-1" dirty="0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ts val="5740"/>
              </a:lnSpc>
            </a:pPr>
            <a:endParaRPr lang="en-US" sz="3200" b="0" strike="noStrike" spc="-1" dirty="0">
              <a:solidFill>
                <a:srgbClr val="FFFFFF"/>
              </a:solidFill>
              <a:latin typeface="Arial"/>
            </a:endParaRPr>
          </a:p>
          <a:p>
            <a:pPr algn="ctr" defTabSz="914400">
              <a:lnSpc>
                <a:spcPts val="7138"/>
              </a:lnSpc>
            </a:pPr>
            <a:endParaRPr lang="en-US" sz="3200" b="0" strike="noStrike" spc="-1" dirty="0">
              <a:solidFill>
                <a:srgbClr val="FFFFFF"/>
              </a:solidFill>
              <a:latin typeface="Arial"/>
            </a:endParaRPr>
          </a:p>
          <a:p>
            <a:pPr algn="ctr" defTabSz="914400">
              <a:lnSpc>
                <a:spcPts val="7138"/>
              </a:lnSpc>
              <a:tabLst>
                <a:tab pos="0" algn="l"/>
              </a:tabLst>
            </a:pPr>
            <a:endParaRPr lang="en-US" sz="3200" b="0" strike="noStrike" spc="-1" dirty="0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asellaDiTesto 108"/>
          <p:cNvSpPr txBox="1">
            <a:spLocks noChangeAspect="1"/>
          </p:cNvSpPr>
          <p:nvPr/>
        </p:nvSpPr>
        <p:spPr>
          <a:xfrm>
            <a:off x="2282722" y="3103668"/>
            <a:ext cx="12863296" cy="7489713"/>
          </a:xfrm>
          <a:prstGeom prst="rect">
            <a:avLst/>
          </a:prstGeom>
          <a:blipFill rotWithShape="0">
            <a:blip r:embed="rId2"/>
            <a:srcRect l="35573" t="36406" r="23175" b="22222"/>
            <a:stretch>
              <a:fillRect/>
            </a:stretch>
          </a:blipFill>
          <a:ln w="0">
            <a:noFill/>
          </a:ln>
        </p:spPr>
        <p:txBody>
          <a:bodyPr lIns="90000" tIns="45000" rIns="90000" bIns="45000" anchor="ctr" anchorCtr="1">
            <a:noAutofit/>
          </a:bodyPr>
          <a:lstStyle/>
          <a:p>
            <a:pPr algn="ctr"/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algn="ctr"/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1" name="TextBox 2"/>
          <p:cNvSpPr/>
          <p:nvPr/>
        </p:nvSpPr>
        <p:spPr>
          <a:xfrm>
            <a:off x="15787440" y="8645040"/>
            <a:ext cx="1471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 defTabSz="914400">
              <a:lnSpc>
                <a:spcPts val="504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FFFFFF"/>
                </a:solidFill>
                <a:latin typeface="Montserrat Ultra-Bold"/>
                <a:ea typeface="Montserrat Ultra-Bold"/>
              </a:rPr>
              <a:t>04</a:t>
            </a: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2" name="TextBox 15"/>
          <p:cNvSpPr/>
          <p:nvPr/>
        </p:nvSpPr>
        <p:spPr>
          <a:xfrm>
            <a:off x="5440680" y="1992240"/>
            <a:ext cx="7406280" cy="85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6718"/>
              </a:lnSpc>
              <a:tabLst>
                <a:tab pos="0" algn="l"/>
              </a:tabLst>
            </a:pPr>
            <a:r>
              <a:rPr lang="en-US" sz="4800" b="1" strike="noStrike" spc="-1" dirty="0">
                <a:solidFill>
                  <a:srgbClr val="967630"/>
                </a:solidFill>
                <a:latin typeface="Montserrat Ultra-Bold"/>
                <a:ea typeface="Montserrat Ultra-Bold"/>
              </a:rPr>
              <a:t>Models by type of bike</a:t>
            </a:r>
            <a:endParaRPr lang="en-US" sz="48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3" name="Freeform 28"/>
          <p:cNvSpPr/>
          <p:nvPr/>
        </p:nvSpPr>
        <p:spPr>
          <a:xfrm flipH="1">
            <a:off x="-3419102" y="-40824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0 h 1462680"/>
              <a:gd name="textAreaBottom" fmla="*/ 146304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4" name="Freeform 29"/>
          <p:cNvSpPr/>
          <p:nvPr/>
        </p:nvSpPr>
        <p:spPr>
          <a:xfrm rot="10800000" flipH="1" flipV="1">
            <a:off x="13601700" y="9999133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-360 h 1462680"/>
              <a:gd name="textAreaBottom" fmla="*/ 146268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5" name="Freeform 30"/>
          <p:cNvSpPr/>
          <p:nvPr/>
        </p:nvSpPr>
        <p:spPr>
          <a:xfrm>
            <a:off x="1028880" y="1071360"/>
            <a:ext cx="426960" cy="426960"/>
          </a:xfrm>
          <a:custGeom>
            <a:avLst/>
            <a:gdLst>
              <a:gd name="textAreaLeft" fmla="*/ 0 w 426960"/>
              <a:gd name="textAreaRight" fmla="*/ 427320 w 426960"/>
              <a:gd name="textAreaTop" fmla="*/ 0 h 426960"/>
              <a:gd name="textAreaBottom" fmla="*/ 427320 h 426960"/>
            </a:gdLst>
            <a:ahLst/>
            <a:cxnLst/>
            <a:rect l="textAreaLeft" t="textAreaTop" r="textAreaRight" b="textAreaBottom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7" name="TextBox 32"/>
          <p:cNvSpPr/>
          <p:nvPr/>
        </p:nvSpPr>
        <p:spPr>
          <a:xfrm>
            <a:off x="69541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Dataset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0" name="TextBox 34"/>
          <p:cNvSpPr/>
          <p:nvPr/>
        </p:nvSpPr>
        <p:spPr>
          <a:xfrm>
            <a:off x="99637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End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00F268FE-74B4-9191-FD0F-566CD9721C89}"/>
              </a:ext>
            </a:extLst>
          </p:cNvPr>
          <p:cNvGrpSpPr>
            <a:grpSpLocks noChangeAspect="1"/>
          </p:cNvGrpSpPr>
          <p:nvPr/>
        </p:nvGrpSpPr>
        <p:grpSpPr>
          <a:xfrm>
            <a:off x="12479867" y="2830749"/>
            <a:ext cx="4249906" cy="6811197"/>
            <a:chOff x="13072532" y="3428999"/>
            <a:chExt cx="3386307" cy="5427133"/>
          </a:xfrm>
        </p:grpSpPr>
        <p:pic>
          <p:nvPicPr>
            <p:cNvPr id="111" name="Immagine 110"/>
            <p:cNvPicPr/>
            <p:nvPr/>
          </p:nvPicPr>
          <p:blipFill>
            <a:blip r:embed="rId2"/>
            <a:srcRect l="77368" t="37204" r="8289" b="22789"/>
            <a:stretch/>
          </p:blipFill>
          <p:spPr>
            <a:xfrm>
              <a:off x="13072532" y="3428999"/>
              <a:ext cx="3386307" cy="5427133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2" name="Immagine 111"/>
            <p:cNvPicPr/>
            <p:nvPr/>
          </p:nvPicPr>
          <p:blipFill>
            <a:blip r:embed="rId7"/>
            <a:srcRect l="80132" t="61435" r="9866" b="35731"/>
            <a:stretch/>
          </p:blipFill>
          <p:spPr>
            <a:xfrm>
              <a:off x="13698360" y="7750440"/>
              <a:ext cx="2514600" cy="3996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517747B7-C6F6-4D10-1E52-1A66DCB2AB3A}"/>
              </a:ext>
            </a:extLst>
          </p:cNvPr>
          <p:cNvGrpSpPr/>
          <p:nvPr/>
        </p:nvGrpSpPr>
        <p:grpSpPr>
          <a:xfrm>
            <a:off x="8458920" y="1054440"/>
            <a:ext cx="1369800" cy="435240"/>
            <a:chOff x="8458920" y="1054440"/>
            <a:chExt cx="1369800" cy="435240"/>
          </a:xfrm>
        </p:grpSpPr>
        <p:sp>
          <p:nvSpPr>
            <p:cNvPr id="4" name="AutoShape 31">
              <a:extLst>
                <a:ext uri="{FF2B5EF4-FFF2-40B4-BE49-F238E27FC236}">
                  <a16:creationId xmlns:a16="http://schemas.microsoft.com/office/drawing/2014/main" id="{2BC77868-C392-824B-094E-AD60F1D9F6C5}"/>
                </a:ext>
              </a:extLst>
            </p:cNvPr>
            <p:cNvSpPr/>
            <p:nvPr/>
          </p:nvSpPr>
          <p:spPr>
            <a:xfrm>
              <a:off x="8579640" y="1489320"/>
              <a:ext cx="947520" cy="360"/>
            </a:xfrm>
            <a:prstGeom prst="line">
              <a:avLst/>
            </a:prstGeom>
            <a:ln w="19050">
              <a:solidFill>
                <a:srgbClr val="96763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-44640" rIns="90000" bIns="-44640" anchor="t">
              <a:noAutofit/>
            </a:bodyPr>
            <a:lstStyle/>
            <a:p>
              <a:endParaRPr lang="it-IT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5" name="TextBox 33">
              <a:extLst>
                <a:ext uri="{FF2B5EF4-FFF2-40B4-BE49-F238E27FC236}">
                  <a16:creationId xmlns:a16="http://schemas.microsoft.com/office/drawing/2014/main" id="{3D9B3B76-9033-6D07-257D-C7A8141655E7}"/>
                </a:ext>
              </a:extLst>
            </p:cNvPr>
            <p:cNvSpPr/>
            <p:nvPr/>
          </p:nvSpPr>
          <p:spPr>
            <a:xfrm>
              <a:off x="8458920" y="1054440"/>
              <a:ext cx="1369800" cy="34439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 defTabSz="914400">
                <a:lnSpc>
                  <a:spcPts val="2940"/>
                </a:lnSpc>
                <a:tabLst>
                  <a:tab pos="0" algn="l"/>
                </a:tabLst>
              </a:pPr>
              <a:r>
                <a:rPr lang="en-US" sz="2100" b="0" strike="noStrike" spc="-1" dirty="0">
                  <a:solidFill>
                    <a:srgbClr val="FFFFFF"/>
                  </a:solidFill>
                  <a:latin typeface="Montserrat"/>
                  <a:ea typeface="Montserrat"/>
                </a:rPr>
                <a:t>Analysis</a:t>
              </a:r>
              <a:endParaRPr lang="en-US" sz="2100" b="0" strike="noStrike" spc="-1" dirty="0">
                <a:solidFill>
                  <a:srgbClr val="FFFFFF"/>
                </a:solidFill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6EFB41-C792-47FE-5A9E-307A51965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o 6">
            <a:extLst>
              <a:ext uri="{FF2B5EF4-FFF2-40B4-BE49-F238E27FC236}">
                <a16:creationId xmlns:a16="http://schemas.microsoft.com/office/drawing/2014/main" id="{12F047FB-2DA2-A527-2442-735E69F28ADC}"/>
              </a:ext>
            </a:extLst>
          </p:cNvPr>
          <p:cNvGrpSpPr/>
          <p:nvPr/>
        </p:nvGrpSpPr>
        <p:grpSpPr>
          <a:xfrm>
            <a:off x="342367" y="2028500"/>
            <a:ext cx="17602906" cy="6890340"/>
            <a:chOff x="342367" y="2028500"/>
            <a:chExt cx="17602906" cy="6890340"/>
          </a:xfrm>
        </p:grpSpPr>
        <p:pic>
          <p:nvPicPr>
            <p:cNvPr id="6" name="Immagine 5" descr="Immagine che contiene schermata, testo, Diagramma, linea&#10;&#10;Il contenuto generato dall'IA potrebbe non essere corretto.">
              <a:extLst>
                <a:ext uri="{FF2B5EF4-FFF2-40B4-BE49-F238E27FC236}">
                  <a16:creationId xmlns:a16="http://schemas.microsoft.com/office/drawing/2014/main" id="{E7032075-0996-78B6-DF11-DB0414CC9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367" y="2150530"/>
              <a:ext cx="17602906" cy="6768310"/>
            </a:xfrm>
            <a:prstGeom prst="rect">
              <a:avLst/>
            </a:prstGeom>
          </p:spPr>
        </p:pic>
        <p:sp>
          <p:nvSpPr>
            <p:cNvPr id="102" name="TextBox 15">
              <a:extLst>
                <a:ext uri="{FF2B5EF4-FFF2-40B4-BE49-F238E27FC236}">
                  <a16:creationId xmlns:a16="http://schemas.microsoft.com/office/drawing/2014/main" id="{49F1C820-AAB9-3306-60A1-D6DFFD224F13}"/>
                </a:ext>
              </a:extLst>
            </p:cNvPr>
            <p:cNvSpPr/>
            <p:nvPr/>
          </p:nvSpPr>
          <p:spPr>
            <a:xfrm>
              <a:off x="5440680" y="2028500"/>
              <a:ext cx="7406280" cy="802079"/>
            </a:xfrm>
            <a:prstGeom prst="rect">
              <a:avLst/>
            </a:prstGeom>
            <a:solidFill>
              <a:schemeClr val="tx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 defTabSz="914400">
                <a:lnSpc>
                  <a:spcPts val="6718"/>
                </a:lnSpc>
                <a:tabLst>
                  <a:tab pos="0" algn="l"/>
                </a:tabLst>
              </a:pPr>
              <a:r>
                <a:rPr lang="en-US" sz="4800" b="1" strike="noStrike" spc="-1" dirty="0">
                  <a:solidFill>
                    <a:srgbClr val="967630"/>
                  </a:solidFill>
                  <a:latin typeface="Montserrat Ultra-Bold"/>
                  <a:ea typeface="Montserrat Ultra-Bold"/>
                </a:rPr>
                <a:t>Models by Year</a:t>
              </a:r>
              <a:endParaRPr lang="en-US" sz="4800" b="0" strike="noStrike" spc="-1" dirty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01" name="TextBox 2">
            <a:extLst>
              <a:ext uri="{FF2B5EF4-FFF2-40B4-BE49-F238E27FC236}">
                <a16:creationId xmlns:a16="http://schemas.microsoft.com/office/drawing/2014/main" id="{0AF15AF2-0F75-C62F-9025-CB194F84381E}"/>
              </a:ext>
            </a:extLst>
          </p:cNvPr>
          <p:cNvSpPr/>
          <p:nvPr/>
        </p:nvSpPr>
        <p:spPr>
          <a:xfrm>
            <a:off x="15787440" y="8645040"/>
            <a:ext cx="1471680" cy="59920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 defTabSz="914400">
              <a:lnSpc>
                <a:spcPts val="5040"/>
              </a:lnSpc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FFFFFF"/>
                </a:solidFill>
                <a:latin typeface="Montserrat Ultra-Bold"/>
                <a:ea typeface="Montserrat Ultra-Bold"/>
              </a:rPr>
              <a:t>05</a:t>
            </a:r>
            <a:endParaRPr lang="en-US" sz="36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3" name="Freeform 28">
            <a:extLst>
              <a:ext uri="{FF2B5EF4-FFF2-40B4-BE49-F238E27FC236}">
                <a16:creationId xmlns:a16="http://schemas.microsoft.com/office/drawing/2014/main" id="{A8AC02FA-CA97-B791-7A36-0ED7DACE8582}"/>
              </a:ext>
            </a:extLst>
          </p:cNvPr>
          <p:cNvSpPr/>
          <p:nvPr/>
        </p:nvSpPr>
        <p:spPr>
          <a:xfrm flipH="1">
            <a:off x="-3419102" y="-40824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0 h 1462680"/>
              <a:gd name="textAreaBottom" fmla="*/ 146304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4" name="Freeform 29">
            <a:extLst>
              <a:ext uri="{FF2B5EF4-FFF2-40B4-BE49-F238E27FC236}">
                <a16:creationId xmlns:a16="http://schemas.microsoft.com/office/drawing/2014/main" id="{0E9725D7-8749-7450-BACA-E2BE9A036D2C}"/>
              </a:ext>
            </a:extLst>
          </p:cNvPr>
          <p:cNvSpPr/>
          <p:nvPr/>
        </p:nvSpPr>
        <p:spPr>
          <a:xfrm rot="10800000" flipH="1" flipV="1">
            <a:off x="12846960" y="937260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-360 h 1462680"/>
              <a:gd name="textAreaBottom" fmla="*/ 146268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5" name="Freeform 30">
            <a:extLst>
              <a:ext uri="{FF2B5EF4-FFF2-40B4-BE49-F238E27FC236}">
                <a16:creationId xmlns:a16="http://schemas.microsoft.com/office/drawing/2014/main" id="{79E77086-9F91-351B-FC70-37F08BE4442B}"/>
              </a:ext>
            </a:extLst>
          </p:cNvPr>
          <p:cNvSpPr/>
          <p:nvPr/>
        </p:nvSpPr>
        <p:spPr>
          <a:xfrm>
            <a:off x="1028880" y="1071360"/>
            <a:ext cx="426960" cy="426960"/>
          </a:xfrm>
          <a:custGeom>
            <a:avLst/>
            <a:gdLst>
              <a:gd name="textAreaLeft" fmla="*/ 0 w 426960"/>
              <a:gd name="textAreaRight" fmla="*/ 427320 w 426960"/>
              <a:gd name="textAreaTop" fmla="*/ 0 h 426960"/>
              <a:gd name="textAreaBottom" fmla="*/ 427320 h 426960"/>
            </a:gdLst>
            <a:ahLst/>
            <a:cxnLst/>
            <a:rect l="textAreaLeft" t="textAreaTop" r="textAreaRight" b="textAreaBottom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7" name="TextBox 32">
            <a:extLst>
              <a:ext uri="{FF2B5EF4-FFF2-40B4-BE49-F238E27FC236}">
                <a16:creationId xmlns:a16="http://schemas.microsoft.com/office/drawing/2014/main" id="{C0E96379-53A6-9DB5-C220-B29F32325974}"/>
              </a:ext>
            </a:extLst>
          </p:cNvPr>
          <p:cNvSpPr/>
          <p:nvPr/>
        </p:nvSpPr>
        <p:spPr>
          <a:xfrm>
            <a:off x="69541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Dataset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0" name="TextBox 34">
            <a:extLst>
              <a:ext uri="{FF2B5EF4-FFF2-40B4-BE49-F238E27FC236}">
                <a16:creationId xmlns:a16="http://schemas.microsoft.com/office/drawing/2014/main" id="{530B6742-4E1F-70E9-DADA-46EBE834A8F7}"/>
              </a:ext>
            </a:extLst>
          </p:cNvPr>
          <p:cNvSpPr/>
          <p:nvPr/>
        </p:nvSpPr>
        <p:spPr>
          <a:xfrm>
            <a:off x="99637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End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DBF9F6B2-DD8C-4A42-497C-710B2815846F}"/>
              </a:ext>
            </a:extLst>
          </p:cNvPr>
          <p:cNvGrpSpPr/>
          <p:nvPr/>
        </p:nvGrpSpPr>
        <p:grpSpPr>
          <a:xfrm>
            <a:off x="8458920" y="1054440"/>
            <a:ext cx="1369800" cy="435240"/>
            <a:chOff x="8458920" y="1054440"/>
            <a:chExt cx="1369800" cy="435240"/>
          </a:xfrm>
        </p:grpSpPr>
        <p:sp>
          <p:nvSpPr>
            <p:cNvPr id="4" name="AutoShape 31">
              <a:extLst>
                <a:ext uri="{FF2B5EF4-FFF2-40B4-BE49-F238E27FC236}">
                  <a16:creationId xmlns:a16="http://schemas.microsoft.com/office/drawing/2014/main" id="{A94111C1-C745-4CB9-5F0D-E782CA7F12B1}"/>
                </a:ext>
              </a:extLst>
            </p:cNvPr>
            <p:cNvSpPr/>
            <p:nvPr/>
          </p:nvSpPr>
          <p:spPr>
            <a:xfrm>
              <a:off x="8579640" y="1489320"/>
              <a:ext cx="947520" cy="360"/>
            </a:xfrm>
            <a:prstGeom prst="line">
              <a:avLst/>
            </a:prstGeom>
            <a:ln w="19050">
              <a:solidFill>
                <a:srgbClr val="96763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-44640" rIns="90000" bIns="-44640" anchor="t">
              <a:noAutofit/>
            </a:bodyPr>
            <a:lstStyle/>
            <a:p>
              <a:endParaRPr lang="it-IT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5" name="TextBox 33">
              <a:extLst>
                <a:ext uri="{FF2B5EF4-FFF2-40B4-BE49-F238E27FC236}">
                  <a16:creationId xmlns:a16="http://schemas.microsoft.com/office/drawing/2014/main" id="{D4A229D2-2E37-E6B1-19CD-A6700152BADB}"/>
                </a:ext>
              </a:extLst>
            </p:cNvPr>
            <p:cNvSpPr/>
            <p:nvPr/>
          </p:nvSpPr>
          <p:spPr>
            <a:xfrm>
              <a:off x="8458920" y="1054440"/>
              <a:ext cx="1369800" cy="34439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 defTabSz="914400">
                <a:lnSpc>
                  <a:spcPts val="2940"/>
                </a:lnSpc>
                <a:tabLst>
                  <a:tab pos="0" algn="l"/>
                </a:tabLst>
              </a:pPr>
              <a:r>
                <a:rPr lang="en-US" sz="2100" b="0" strike="noStrike" spc="-1" dirty="0">
                  <a:solidFill>
                    <a:srgbClr val="FFFFFF"/>
                  </a:solidFill>
                  <a:latin typeface="Montserrat"/>
                  <a:ea typeface="Montserrat"/>
                </a:rPr>
                <a:t>Analysis</a:t>
              </a:r>
              <a:endParaRPr lang="en-US" sz="2100" b="0" strike="noStrike" spc="-1" dirty="0">
                <a:solidFill>
                  <a:srgbClr val="FFFFFF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123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21"/>
          <p:cNvSpPr/>
          <p:nvPr/>
        </p:nvSpPr>
        <p:spPr>
          <a:xfrm>
            <a:off x="15787440" y="8645040"/>
            <a:ext cx="1471680" cy="59920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 defTabSz="914400">
              <a:lnSpc>
                <a:spcPts val="5040"/>
              </a:lnSpc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FFFFFF"/>
                </a:solidFill>
                <a:latin typeface="Montserrat Ultra-Bold"/>
                <a:ea typeface="Montserrat Ultra-Bold"/>
              </a:rPr>
              <a:t>05</a:t>
            </a:r>
            <a:endParaRPr lang="en-US" sz="36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4" name="Freeform 32"/>
          <p:cNvSpPr/>
          <p:nvPr/>
        </p:nvSpPr>
        <p:spPr>
          <a:xfrm flipH="1">
            <a:off x="-3497760" y="-73152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0 h 1462680"/>
              <a:gd name="textAreaBottom" fmla="*/ 146304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5" name="Freeform 34"/>
          <p:cNvSpPr/>
          <p:nvPr/>
        </p:nvSpPr>
        <p:spPr>
          <a:xfrm>
            <a:off x="1028880" y="1071360"/>
            <a:ext cx="426960" cy="426960"/>
          </a:xfrm>
          <a:custGeom>
            <a:avLst/>
            <a:gdLst>
              <a:gd name="textAreaLeft" fmla="*/ 0 w 426960"/>
              <a:gd name="textAreaRight" fmla="*/ 427320 w 426960"/>
              <a:gd name="textAreaTop" fmla="*/ 0 h 426960"/>
              <a:gd name="textAreaBottom" fmla="*/ 427320 h 426960"/>
            </a:gdLst>
            <a:ahLst/>
            <a:cxnLst/>
            <a:rect l="textAreaLeft" t="textAreaTop" r="textAreaRight" b="textAreaBottom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7" name="TextBox 36"/>
          <p:cNvSpPr/>
          <p:nvPr/>
        </p:nvSpPr>
        <p:spPr>
          <a:xfrm>
            <a:off x="69541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Dataset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9" name="TextBox 38"/>
          <p:cNvSpPr/>
          <p:nvPr/>
        </p:nvSpPr>
        <p:spPr>
          <a:xfrm>
            <a:off x="99637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End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0" name="Immagine 119"/>
          <p:cNvPicPr/>
          <p:nvPr/>
        </p:nvPicPr>
        <p:blipFill>
          <a:blip r:embed="rId6"/>
          <a:srcRect l="17500" t="23811" r="6250" b="6667"/>
          <a:stretch/>
        </p:blipFill>
        <p:spPr>
          <a:xfrm>
            <a:off x="2058120" y="2286000"/>
            <a:ext cx="13943880" cy="7151040"/>
          </a:xfrm>
          <a:prstGeom prst="rect">
            <a:avLst/>
          </a:prstGeom>
          <a:ln w="0">
            <a:noFill/>
          </a:ln>
        </p:spPr>
      </p:pic>
      <p:sp>
        <p:nvSpPr>
          <p:cNvPr id="121" name="Freeform 33"/>
          <p:cNvSpPr/>
          <p:nvPr/>
        </p:nvSpPr>
        <p:spPr>
          <a:xfrm rot="10800000" flipH="1" flipV="1">
            <a:off x="15787080" y="500112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-360 h 1462680"/>
              <a:gd name="textAreaBottom" fmla="*/ 146268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2" name="TextBox 1"/>
          <p:cNvSpPr/>
          <p:nvPr/>
        </p:nvSpPr>
        <p:spPr>
          <a:xfrm>
            <a:off x="13733585" y="7660272"/>
            <a:ext cx="2145323" cy="71673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ctr" defTabSz="914400">
              <a:lnSpc>
                <a:spcPts val="6718"/>
              </a:lnSpc>
              <a:tabLst>
                <a:tab pos="0" algn="l"/>
              </a:tabLst>
            </a:pPr>
            <a:r>
              <a:rPr lang="en-US" sz="2200" b="0" strike="noStrike" spc="-1" dirty="0">
                <a:solidFill>
                  <a:srgbClr val="FFFFFF"/>
                </a:solidFill>
                <a:latin typeface="Montserrat Ultra-Bold"/>
                <a:ea typeface="Montserrat Ultra-Bold"/>
              </a:rPr>
              <a:t>Mode: 6200 </a:t>
            </a:r>
            <a:endParaRPr lang="en-US" sz="22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5A9A7C0D-9183-DFB9-D7B6-11210D0EB573}"/>
              </a:ext>
            </a:extLst>
          </p:cNvPr>
          <p:cNvSpPr/>
          <p:nvPr/>
        </p:nvSpPr>
        <p:spPr>
          <a:xfrm>
            <a:off x="14181394" y="8442195"/>
            <a:ext cx="1376516" cy="85213"/>
          </a:xfrm>
          <a:prstGeom prst="rect">
            <a:avLst/>
          </a:prstGeom>
          <a:solidFill>
            <a:srgbClr val="9874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5D583B6-1F40-9FC9-B043-AD7F880D1546}"/>
              </a:ext>
            </a:extLst>
          </p:cNvPr>
          <p:cNvGrpSpPr/>
          <p:nvPr/>
        </p:nvGrpSpPr>
        <p:grpSpPr>
          <a:xfrm>
            <a:off x="8458920" y="1054440"/>
            <a:ext cx="1369800" cy="435240"/>
            <a:chOff x="8458920" y="1054440"/>
            <a:chExt cx="1369800" cy="435240"/>
          </a:xfrm>
        </p:grpSpPr>
        <p:sp>
          <p:nvSpPr>
            <p:cNvPr id="4" name="AutoShape 31">
              <a:extLst>
                <a:ext uri="{FF2B5EF4-FFF2-40B4-BE49-F238E27FC236}">
                  <a16:creationId xmlns:a16="http://schemas.microsoft.com/office/drawing/2014/main" id="{017DACA2-E288-8DAE-14DF-741209546DE6}"/>
                </a:ext>
              </a:extLst>
            </p:cNvPr>
            <p:cNvSpPr/>
            <p:nvPr/>
          </p:nvSpPr>
          <p:spPr>
            <a:xfrm>
              <a:off x="8579640" y="1489320"/>
              <a:ext cx="947520" cy="360"/>
            </a:xfrm>
            <a:prstGeom prst="line">
              <a:avLst/>
            </a:prstGeom>
            <a:ln w="19050">
              <a:solidFill>
                <a:srgbClr val="96763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-44640" rIns="90000" bIns="-44640" anchor="t">
              <a:noAutofit/>
            </a:bodyPr>
            <a:lstStyle/>
            <a:p>
              <a:endParaRPr lang="it-IT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5" name="TextBox 33">
              <a:extLst>
                <a:ext uri="{FF2B5EF4-FFF2-40B4-BE49-F238E27FC236}">
                  <a16:creationId xmlns:a16="http://schemas.microsoft.com/office/drawing/2014/main" id="{14978D0F-D8EF-0E2B-9B4A-7A006AEB89E0}"/>
                </a:ext>
              </a:extLst>
            </p:cNvPr>
            <p:cNvSpPr/>
            <p:nvPr/>
          </p:nvSpPr>
          <p:spPr>
            <a:xfrm>
              <a:off x="8458920" y="1054440"/>
              <a:ext cx="1369800" cy="34439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 defTabSz="914400">
                <a:lnSpc>
                  <a:spcPts val="2940"/>
                </a:lnSpc>
                <a:tabLst>
                  <a:tab pos="0" algn="l"/>
                </a:tabLst>
              </a:pPr>
              <a:r>
                <a:rPr lang="en-US" sz="2100" b="0" strike="noStrike" spc="-1" dirty="0">
                  <a:solidFill>
                    <a:srgbClr val="FFFFFF"/>
                  </a:solidFill>
                  <a:latin typeface="Montserrat"/>
                  <a:ea typeface="Montserrat"/>
                </a:rPr>
                <a:t>Analysis</a:t>
              </a:r>
              <a:endParaRPr lang="en-US" sz="2100" b="0" strike="noStrike" spc="-1" dirty="0">
                <a:solidFill>
                  <a:srgbClr val="FFFFFF"/>
                </a:solidFill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schermata, testo, circuito&#10;&#10;Il contenuto generato dall'IA potrebbe non essere corretto.">
            <a:extLst>
              <a:ext uri="{FF2B5EF4-FFF2-40B4-BE49-F238E27FC236}">
                <a16:creationId xmlns:a16="http://schemas.microsoft.com/office/drawing/2014/main" id="{12241825-5B53-09FF-B5AE-32761266FD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630" y="2857618"/>
            <a:ext cx="14217380" cy="7429382"/>
          </a:xfrm>
          <a:prstGeom prst="rect">
            <a:avLst/>
          </a:prstGeom>
        </p:spPr>
      </p:pic>
      <p:sp>
        <p:nvSpPr>
          <p:cNvPr id="124" name="TextBox 30"/>
          <p:cNvSpPr/>
          <p:nvPr/>
        </p:nvSpPr>
        <p:spPr>
          <a:xfrm>
            <a:off x="1828800" y="1889640"/>
            <a:ext cx="14401800" cy="853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6718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en-US" sz="4800" b="1" strike="noStrike" spc="-1">
                <a:solidFill>
                  <a:srgbClr val="967630"/>
                </a:solidFill>
                <a:latin typeface="Montserrat Ultra-Bold"/>
                <a:ea typeface="Montserrat Ultra-Bold"/>
              </a:rPr>
              <a:t>Evolution of Bike HP and CC Over the Years</a:t>
            </a:r>
            <a:endParaRPr lang="en-US" sz="4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5" name="Freeform 39"/>
          <p:cNvSpPr/>
          <p:nvPr/>
        </p:nvSpPr>
        <p:spPr>
          <a:xfrm flipH="1">
            <a:off x="-3497760" y="-73152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0 h 1462680"/>
              <a:gd name="textAreaBottom" fmla="*/ 146304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6" name="Freeform 41"/>
          <p:cNvSpPr/>
          <p:nvPr/>
        </p:nvSpPr>
        <p:spPr>
          <a:xfrm>
            <a:off x="1028880" y="1071360"/>
            <a:ext cx="426960" cy="426960"/>
          </a:xfrm>
          <a:custGeom>
            <a:avLst/>
            <a:gdLst>
              <a:gd name="textAreaLeft" fmla="*/ 0 w 426960"/>
              <a:gd name="textAreaRight" fmla="*/ 427320 w 426960"/>
              <a:gd name="textAreaTop" fmla="*/ 0 h 426960"/>
              <a:gd name="textAreaBottom" fmla="*/ 427320 h 426960"/>
            </a:gdLst>
            <a:ahLst/>
            <a:cxnLst/>
            <a:rect l="textAreaLeft" t="textAreaTop" r="textAreaRight" b="textAreaBottom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7" name="AutoShape 5"/>
          <p:cNvSpPr/>
          <p:nvPr/>
        </p:nvSpPr>
        <p:spPr>
          <a:xfrm>
            <a:off x="8686800" y="1488600"/>
            <a:ext cx="947520" cy="360"/>
          </a:xfrm>
          <a:prstGeom prst="line">
            <a:avLst/>
          </a:prstGeom>
          <a:ln w="19050">
            <a:solidFill>
              <a:srgbClr val="96763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640" rIns="90000" bIns="-4464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8" name="TextBox 49"/>
          <p:cNvSpPr/>
          <p:nvPr/>
        </p:nvSpPr>
        <p:spPr>
          <a:xfrm>
            <a:off x="69541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Dataset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9" name="TextBox 50"/>
          <p:cNvSpPr/>
          <p:nvPr/>
        </p:nvSpPr>
        <p:spPr>
          <a:xfrm>
            <a:off x="8458200" y="1053720"/>
            <a:ext cx="1504800" cy="373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In progress</a:t>
            </a:r>
            <a:endParaRPr lang="en-US" sz="21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0" name="TextBox 51"/>
          <p:cNvSpPr/>
          <p:nvPr/>
        </p:nvSpPr>
        <p:spPr>
          <a:xfrm>
            <a:off x="99637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End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2" name="Freeform 40"/>
          <p:cNvSpPr/>
          <p:nvPr/>
        </p:nvSpPr>
        <p:spPr>
          <a:xfrm rot="10800000" flipH="1" flipV="1">
            <a:off x="15787080" y="500112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-360 h 1462680"/>
              <a:gd name="textAreaBottom" fmla="*/ 146268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3" name="TextBox 23"/>
          <p:cNvSpPr/>
          <p:nvPr/>
        </p:nvSpPr>
        <p:spPr>
          <a:xfrm>
            <a:off x="15787440" y="8645040"/>
            <a:ext cx="1471680" cy="59920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 defTabSz="914400">
              <a:lnSpc>
                <a:spcPts val="5040"/>
              </a:lnSpc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FFFFFF"/>
                </a:solidFill>
                <a:latin typeface="Montserrat Ultra-Bold"/>
                <a:ea typeface="Montserrat Ultra-Bold"/>
              </a:rPr>
              <a:t>06</a:t>
            </a:r>
            <a:endParaRPr lang="en-US" sz="3600" b="0" strike="noStrike" spc="-1" dirty="0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Box 16"/>
          <p:cNvSpPr/>
          <p:nvPr/>
        </p:nvSpPr>
        <p:spPr>
          <a:xfrm>
            <a:off x="15787440" y="8645040"/>
            <a:ext cx="1471680" cy="59920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 defTabSz="914400">
              <a:lnSpc>
                <a:spcPts val="504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FFFFFF"/>
                </a:solidFill>
                <a:latin typeface="Montserrat Ultra-Bold"/>
                <a:ea typeface="Montserrat Ultra-Bold"/>
              </a:rPr>
              <a:t>07</a:t>
            </a: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4" name="TextBox 19"/>
          <p:cNvSpPr/>
          <p:nvPr/>
        </p:nvSpPr>
        <p:spPr>
          <a:xfrm>
            <a:off x="5216400" y="4110120"/>
            <a:ext cx="3554280" cy="83785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3359"/>
              </a:lnSpc>
            </a:pPr>
            <a:r>
              <a:rPr lang="en-US" sz="2400" b="1" strike="noStrike" spc="-1" dirty="0">
                <a:solidFill>
                  <a:srgbClr val="FFFFFF"/>
                </a:solidFill>
                <a:latin typeface="Montserrat Bold"/>
                <a:ea typeface="Montserrat Bold"/>
              </a:rPr>
              <a:t>Analysis on Brands grouped from models</a:t>
            </a:r>
            <a:endParaRPr lang="en-US" sz="2400" b="0" strike="noStrike" spc="-1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35" name="Group 9"/>
          <p:cNvGrpSpPr/>
          <p:nvPr/>
        </p:nvGrpSpPr>
        <p:grpSpPr>
          <a:xfrm>
            <a:off x="2738520" y="3350160"/>
            <a:ext cx="1696680" cy="2209680"/>
            <a:chOff x="2738520" y="3350160"/>
            <a:chExt cx="1696680" cy="2209680"/>
          </a:xfrm>
        </p:grpSpPr>
        <p:sp>
          <p:nvSpPr>
            <p:cNvPr id="136" name="Freeform 12"/>
            <p:cNvSpPr/>
            <p:nvPr/>
          </p:nvSpPr>
          <p:spPr>
            <a:xfrm>
              <a:off x="2738520" y="3404880"/>
              <a:ext cx="1696680" cy="2154960"/>
            </a:xfrm>
            <a:custGeom>
              <a:avLst/>
              <a:gdLst>
                <a:gd name="textAreaLeft" fmla="*/ 0 w 1696680"/>
                <a:gd name="textAreaRight" fmla="*/ 1697040 w 1696680"/>
                <a:gd name="textAreaTop" fmla="*/ 0 h 2154960"/>
                <a:gd name="textAreaBottom" fmla="*/ 2155320 h 2154960"/>
              </a:gdLst>
              <a:ahLst/>
              <a:cxnLst/>
              <a:rect l="textAreaLeft" t="textAreaTop" r="textAreaRight" b="textAreaBottom"/>
              <a:pathLst>
                <a:path w="1184484" h="1504167">
                  <a:moveTo>
                    <a:pt x="0" y="0"/>
                  </a:moveTo>
                  <a:lnTo>
                    <a:pt x="1184484" y="0"/>
                  </a:lnTo>
                  <a:lnTo>
                    <a:pt x="1184484" y="1504167"/>
                  </a:lnTo>
                  <a:lnTo>
                    <a:pt x="0" y="1504167"/>
                  </a:lnTo>
                  <a:close/>
                </a:path>
              </a:pathLst>
            </a:custGeom>
            <a:solidFill>
              <a:srgbClr val="96763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it-IT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37" name="TextBox 20"/>
            <p:cNvSpPr/>
            <p:nvPr/>
          </p:nvSpPr>
          <p:spPr>
            <a:xfrm>
              <a:off x="2738520" y="3350160"/>
              <a:ext cx="1696680" cy="2209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21600" tIns="21600" rIns="21600" bIns="21600" anchor="ctr">
              <a:noAutofit/>
            </a:bodyPr>
            <a:lstStyle/>
            <a:p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38" name="Group 10"/>
          <p:cNvGrpSpPr/>
          <p:nvPr/>
        </p:nvGrpSpPr>
        <p:grpSpPr>
          <a:xfrm>
            <a:off x="2828160" y="3492720"/>
            <a:ext cx="1979640" cy="1979640"/>
            <a:chOff x="2828160" y="3492720"/>
            <a:chExt cx="1979640" cy="1979640"/>
          </a:xfrm>
        </p:grpSpPr>
        <p:sp>
          <p:nvSpPr>
            <p:cNvPr id="139" name="Freeform 13"/>
            <p:cNvSpPr/>
            <p:nvPr/>
          </p:nvSpPr>
          <p:spPr>
            <a:xfrm>
              <a:off x="2828160" y="3492720"/>
              <a:ext cx="1979640" cy="1979640"/>
            </a:xfrm>
            <a:custGeom>
              <a:avLst/>
              <a:gdLst>
                <a:gd name="textAreaLeft" fmla="*/ 0 w 1979640"/>
                <a:gd name="textAreaRight" fmla="*/ 1980000 w 1979640"/>
                <a:gd name="textAreaTop" fmla="*/ 0 h 1979640"/>
                <a:gd name="textAreaBottom" fmla="*/ 1980000 h 1979640"/>
              </a:gdLst>
              <a:ahLst/>
              <a:cxnLst/>
              <a:rect l="textAreaLeft" t="textAreaTop" r="textAreaRight" b="textAreaBottom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it-IT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140" name="TextBox 22"/>
          <p:cNvSpPr/>
          <p:nvPr/>
        </p:nvSpPr>
        <p:spPr>
          <a:xfrm>
            <a:off x="11995200" y="4140720"/>
            <a:ext cx="3554280" cy="12738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3359"/>
              </a:lnSpc>
            </a:pPr>
            <a:r>
              <a:rPr lang="en-US" sz="2400" b="1" strike="noStrike" spc="-1" dirty="0">
                <a:solidFill>
                  <a:schemeClr val="bg1"/>
                </a:solidFill>
                <a:latin typeface="Montserrat Bold"/>
                <a:ea typeface="Montserrat Bold"/>
              </a:rPr>
              <a:t>Analysis on type of fuel and green alternative</a:t>
            </a:r>
            <a:endParaRPr lang="en-US" sz="2400" b="0" strike="noStrike" spc="-1" dirty="0">
              <a:solidFill>
                <a:schemeClr val="bg1"/>
              </a:solidFill>
              <a:latin typeface="Arial"/>
            </a:endParaRPr>
          </a:p>
        </p:txBody>
      </p:sp>
      <p:grpSp>
        <p:nvGrpSpPr>
          <p:cNvPr id="141" name="Group 11"/>
          <p:cNvGrpSpPr/>
          <p:nvPr/>
        </p:nvGrpSpPr>
        <p:grpSpPr>
          <a:xfrm>
            <a:off x="9532800" y="3350160"/>
            <a:ext cx="1696680" cy="2209680"/>
            <a:chOff x="9532800" y="3350160"/>
            <a:chExt cx="1696680" cy="2209680"/>
          </a:xfrm>
        </p:grpSpPr>
        <p:sp>
          <p:nvSpPr>
            <p:cNvPr id="142" name="Freeform 14"/>
            <p:cNvSpPr/>
            <p:nvPr/>
          </p:nvSpPr>
          <p:spPr>
            <a:xfrm>
              <a:off x="9532800" y="3404880"/>
              <a:ext cx="1696680" cy="2154960"/>
            </a:xfrm>
            <a:custGeom>
              <a:avLst/>
              <a:gdLst>
                <a:gd name="textAreaLeft" fmla="*/ 0 w 1696680"/>
                <a:gd name="textAreaRight" fmla="*/ 1697040 w 1696680"/>
                <a:gd name="textAreaTop" fmla="*/ 0 h 2154960"/>
                <a:gd name="textAreaBottom" fmla="*/ 2155320 h 2154960"/>
              </a:gdLst>
              <a:ahLst/>
              <a:cxnLst/>
              <a:rect l="textAreaLeft" t="textAreaTop" r="textAreaRight" b="textAreaBottom"/>
              <a:pathLst>
                <a:path w="1184484" h="1504167">
                  <a:moveTo>
                    <a:pt x="0" y="0"/>
                  </a:moveTo>
                  <a:lnTo>
                    <a:pt x="1184484" y="0"/>
                  </a:lnTo>
                  <a:lnTo>
                    <a:pt x="1184484" y="1504167"/>
                  </a:lnTo>
                  <a:lnTo>
                    <a:pt x="0" y="1504167"/>
                  </a:lnTo>
                  <a:close/>
                </a:path>
              </a:pathLst>
            </a:custGeom>
            <a:solidFill>
              <a:srgbClr val="96763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it-IT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43" name="TextBox 25"/>
            <p:cNvSpPr/>
            <p:nvPr/>
          </p:nvSpPr>
          <p:spPr>
            <a:xfrm>
              <a:off x="9532800" y="3350160"/>
              <a:ext cx="1696680" cy="2209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21600" tIns="21600" rIns="21600" bIns="21600" anchor="ctr">
              <a:noAutofit/>
            </a:bodyPr>
            <a:lstStyle/>
            <a:p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44" name="Group 13"/>
          <p:cNvGrpSpPr/>
          <p:nvPr/>
        </p:nvGrpSpPr>
        <p:grpSpPr>
          <a:xfrm>
            <a:off x="9622800" y="3492720"/>
            <a:ext cx="1979640" cy="1979640"/>
            <a:chOff x="9622800" y="3492720"/>
            <a:chExt cx="1979640" cy="1979640"/>
          </a:xfrm>
        </p:grpSpPr>
        <p:sp>
          <p:nvSpPr>
            <p:cNvPr id="145" name="Freeform 18"/>
            <p:cNvSpPr/>
            <p:nvPr/>
          </p:nvSpPr>
          <p:spPr>
            <a:xfrm>
              <a:off x="9622800" y="3492720"/>
              <a:ext cx="1979640" cy="1979640"/>
            </a:xfrm>
            <a:custGeom>
              <a:avLst/>
              <a:gdLst>
                <a:gd name="textAreaLeft" fmla="*/ 0 w 1979640"/>
                <a:gd name="textAreaRight" fmla="*/ 1980000 w 1979640"/>
                <a:gd name="textAreaTop" fmla="*/ 0 h 1979640"/>
                <a:gd name="textAreaBottom" fmla="*/ 1980000 h 1979640"/>
              </a:gdLst>
              <a:ahLst/>
              <a:cxnLst/>
              <a:rect l="textAreaLeft" t="textAreaTop" r="textAreaRight" b="textAreaBottom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it-IT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146" name="TextBox 39"/>
          <p:cNvSpPr/>
          <p:nvPr/>
        </p:nvSpPr>
        <p:spPr>
          <a:xfrm>
            <a:off x="5440680" y="1992240"/>
            <a:ext cx="7406280" cy="85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6718"/>
              </a:lnSpc>
              <a:tabLst>
                <a:tab pos="0" algn="l"/>
              </a:tabLst>
            </a:pPr>
            <a:r>
              <a:rPr lang="en-US" sz="4800" b="1" strike="noStrike" spc="-1">
                <a:solidFill>
                  <a:srgbClr val="967630"/>
                </a:solidFill>
                <a:latin typeface="Montserrat Ultra-Bold"/>
                <a:ea typeface="Montserrat Ultra-Bold"/>
              </a:rPr>
              <a:t>Planned analysis</a:t>
            </a:r>
            <a:endParaRPr lang="en-US" sz="4800" b="0" strike="noStrike" spc="-1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36E433D0-FFEE-B642-0423-58C8F04DA670}"/>
              </a:ext>
            </a:extLst>
          </p:cNvPr>
          <p:cNvGrpSpPr/>
          <p:nvPr/>
        </p:nvGrpSpPr>
        <p:grpSpPr>
          <a:xfrm>
            <a:off x="5774400" y="6064920"/>
            <a:ext cx="5992560" cy="2209680"/>
            <a:chOff x="2738520" y="6129720"/>
            <a:chExt cx="5992560" cy="2209680"/>
          </a:xfrm>
        </p:grpSpPr>
        <p:sp>
          <p:nvSpPr>
            <p:cNvPr id="147" name="TextBox 40"/>
            <p:cNvSpPr/>
            <p:nvPr/>
          </p:nvSpPr>
          <p:spPr>
            <a:xfrm>
              <a:off x="5176800" y="6756840"/>
              <a:ext cx="3554280" cy="837858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defTabSz="914400">
                <a:lnSpc>
                  <a:spcPts val="3359"/>
                </a:lnSpc>
              </a:pPr>
              <a:r>
                <a:rPr lang="en-US" sz="2400" b="1" spc="-1" dirty="0">
                  <a:solidFill>
                    <a:srgbClr val="967630"/>
                  </a:solidFill>
                  <a:latin typeface="Montserrat Bold"/>
                </a:rPr>
                <a:t>Technical and nontechnical analysis</a:t>
              </a:r>
              <a:endParaRPr lang="en-US" sz="2400" b="0" strike="noStrike" spc="-1" dirty="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148" name="Group 17"/>
            <p:cNvGrpSpPr/>
            <p:nvPr/>
          </p:nvGrpSpPr>
          <p:grpSpPr>
            <a:xfrm>
              <a:off x="2738520" y="6129720"/>
              <a:ext cx="1696680" cy="2209680"/>
              <a:chOff x="2738520" y="6129720"/>
              <a:chExt cx="1696680" cy="2209680"/>
            </a:xfrm>
          </p:grpSpPr>
          <p:sp>
            <p:nvSpPr>
              <p:cNvPr id="149" name="Freeform 21"/>
              <p:cNvSpPr/>
              <p:nvPr/>
            </p:nvSpPr>
            <p:spPr>
              <a:xfrm>
                <a:off x="2738520" y="6184440"/>
                <a:ext cx="1696680" cy="2154960"/>
              </a:xfrm>
              <a:custGeom>
                <a:avLst/>
                <a:gdLst>
                  <a:gd name="textAreaLeft" fmla="*/ 0 w 1696680"/>
                  <a:gd name="textAreaRight" fmla="*/ 1697040 w 1696680"/>
                  <a:gd name="textAreaTop" fmla="*/ 0 h 2154960"/>
                  <a:gd name="textAreaBottom" fmla="*/ 2155320 h 2154960"/>
                </a:gdLst>
                <a:ahLst/>
                <a:cxnLst/>
                <a:rect l="textAreaLeft" t="textAreaTop" r="textAreaRight" b="textAreaBottom"/>
                <a:pathLst>
                  <a:path w="1184484" h="1504167">
                    <a:moveTo>
                      <a:pt x="0" y="0"/>
                    </a:moveTo>
                    <a:lnTo>
                      <a:pt x="1184484" y="0"/>
                    </a:lnTo>
                    <a:lnTo>
                      <a:pt x="1184484" y="1504167"/>
                    </a:lnTo>
                    <a:lnTo>
                      <a:pt x="0" y="1504167"/>
                    </a:lnTo>
                    <a:close/>
                  </a:path>
                </a:pathLst>
              </a:custGeom>
              <a:solidFill>
                <a:srgbClr val="96763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it-IT" sz="1800" b="0" strike="noStrike" spc="-1" dirty="0">
                  <a:solidFill>
                    <a:schemeClr val="dk1"/>
                  </a:solidFill>
                  <a:latin typeface="Calibri"/>
                </a:endParaRPr>
              </a:p>
            </p:txBody>
          </p:sp>
          <p:sp>
            <p:nvSpPr>
              <p:cNvPr id="150" name="TextBox 41"/>
              <p:cNvSpPr/>
              <p:nvPr/>
            </p:nvSpPr>
            <p:spPr>
              <a:xfrm>
                <a:off x="2738520" y="6129720"/>
                <a:ext cx="1696680" cy="2209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21600" tIns="21600" rIns="21600" bIns="21600" anchor="ctr">
                <a:noAutofit/>
              </a:bodyPr>
              <a:lstStyle/>
              <a:p>
                <a:endParaRPr lang="en-US" sz="1800" b="0" strike="noStrike" spc="-1">
                  <a:solidFill>
                    <a:schemeClr val="dk1"/>
                  </a:solidFill>
                  <a:latin typeface="Calibri"/>
                </a:endParaRPr>
              </a:p>
            </p:txBody>
          </p:sp>
        </p:grpSp>
        <p:grpSp>
          <p:nvGrpSpPr>
            <p:cNvPr id="151" name="Group 20"/>
            <p:cNvGrpSpPr/>
            <p:nvPr/>
          </p:nvGrpSpPr>
          <p:grpSpPr>
            <a:xfrm>
              <a:off x="2828160" y="6272280"/>
              <a:ext cx="1979640" cy="1979640"/>
              <a:chOff x="2828160" y="6272280"/>
              <a:chExt cx="1979640" cy="1979640"/>
            </a:xfrm>
          </p:grpSpPr>
          <p:sp>
            <p:nvSpPr>
              <p:cNvPr id="152" name="Freeform 24"/>
              <p:cNvSpPr/>
              <p:nvPr/>
            </p:nvSpPr>
            <p:spPr>
              <a:xfrm>
                <a:off x="2828160" y="6272280"/>
                <a:ext cx="1979640" cy="1979640"/>
              </a:xfrm>
              <a:custGeom>
                <a:avLst/>
                <a:gdLst>
                  <a:gd name="textAreaLeft" fmla="*/ 0 w 1979640"/>
                  <a:gd name="textAreaRight" fmla="*/ 1980000 w 1979640"/>
                  <a:gd name="textAreaTop" fmla="*/ 0 h 1979640"/>
                  <a:gd name="textAreaBottom" fmla="*/ 1980000 h 1979640"/>
                </a:gdLst>
                <a:ahLst/>
                <a:cxnLst/>
                <a:rect l="textAreaLeft" t="textAreaTop" r="textAreaRight" b="textAreaBottom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blipFill rotWithShape="0">
                <a:blip r:embed="rId4"/>
                <a:srcRect/>
                <a:stretch/>
              </a:blip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it-IT" sz="1800" b="0" strike="noStrike" spc="-1">
                  <a:solidFill>
                    <a:schemeClr val="dk1"/>
                  </a:solidFill>
                  <a:latin typeface="Calibri"/>
                </a:endParaRPr>
              </a:p>
            </p:txBody>
          </p:sp>
        </p:grpSp>
      </p:grpSp>
      <p:sp>
        <p:nvSpPr>
          <p:cNvPr id="159" name="Freeform 36"/>
          <p:cNvSpPr/>
          <p:nvPr/>
        </p:nvSpPr>
        <p:spPr>
          <a:xfrm flipH="1">
            <a:off x="-3497760" y="-73152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0 h 1462680"/>
              <a:gd name="textAreaBottom" fmla="*/ 146304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0" name="Freeform 37"/>
          <p:cNvSpPr/>
          <p:nvPr/>
        </p:nvSpPr>
        <p:spPr>
          <a:xfrm rot="10800000" flipH="1" flipV="1">
            <a:off x="15787080" y="500112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-360 h 1462680"/>
              <a:gd name="textAreaBottom" fmla="*/ 146268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1" name="Freeform 38"/>
          <p:cNvSpPr/>
          <p:nvPr/>
        </p:nvSpPr>
        <p:spPr>
          <a:xfrm>
            <a:off x="1028880" y="1071360"/>
            <a:ext cx="426960" cy="426960"/>
          </a:xfrm>
          <a:custGeom>
            <a:avLst/>
            <a:gdLst>
              <a:gd name="textAreaLeft" fmla="*/ 0 w 426960"/>
              <a:gd name="textAreaRight" fmla="*/ 427320 w 426960"/>
              <a:gd name="textAreaTop" fmla="*/ 0 h 426960"/>
              <a:gd name="textAreaBottom" fmla="*/ 427320 h 426960"/>
            </a:gdLst>
            <a:ahLst/>
            <a:cxnLst/>
            <a:rect l="textAreaLeft" t="textAreaTop" r="textAreaRight" b="textAreaBottom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2" name="AutoShape 4"/>
          <p:cNvSpPr/>
          <p:nvPr/>
        </p:nvSpPr>
        <p:spPr>
          <a:xfrm>
            <a:off x="10174860" y="1510380"/>
            <a:ext cx="947520" cy="360"/>
          </a:xfrm>
          <a:prstGeom prst="line">
            <a:avLst/>
          </a:prstGeom>
          <a:ln w="19050">
            <a:solidFill>
              <a:srgbClr val="96763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640" rIns="90000" bIns="-4464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3" name="TextBox 44"/>
          <p:cNvSpPr/>
          <p:nvPr/>
        </p:nvSpPr>
        <p:spPr>
          <a:xfrm>
            <a:off x="69541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Dataset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4" name="TextBox 45"/>
          <p:cNvSpPr/>
          <p:nvPr/>
        </p:nvSpPr>
        <p:spPr>
          <a:xfrm>
            <a:off x="8458920" y="1054440"/>
            <a:ext cx="1369800" cy="34439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spc="-1" dirty="0">
                <a:solidFill>
                  <a:srgbClr val="FFFFFF"/>
                </a:solidFill>
                <a:latin typeface="Montserrat"/>
              </a:rPr>
              <a:t>Analysis</a:t>
            </a:r>
            <a:endParaRPr lang="en-US" sz="21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5" name="TextBox 46"/>
          <p:cNvSpPr/>
          <p:nvPr/>
        </p:nvSpPr>
        <p:spPr>
          <a:xfrm>
            <a:off x="99637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End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</TotalTime>
  <Words>130</Words>
  <Application>Microsoft Macintosh PowerPoint</Application>
  <PresentationFormat>Personalizzato</PresentationFormat>
  <Paragraphs>54</Paragraphs>
  <Slides>8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11</vt:i4>
      </vt:variant>
      <vt:variant>
        <vt:lpstr>Titoli diapositive</vt:lpstr>
      </vt:variant>
      <vt:variant>
        <vt:i4>8</vt:i4>
      </vt:variant>
    </vt:vector>
  </HeadingPairs>
  <TitlesOfParts>
    <vt:vector size="28" baseType="lpstr">
      <vt:lpstr>Aptos</vt:lpstr>
      <vt:lpstr>Arial</vt:lpstr>
      <vt:lpstr>Calibri</vt:lpstr>
      <vt:lpstr>Montserrat</vt:lpstr>
      <vt:lpstr>Montserrat Bold</vt:lpstr>
      <vt:lpstr>Montserrat Ultra-Bold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bike dataset</dc:title>
  <dc:subject/>
  <dc:creator/>
  <dc:description/>
  <cp:lastModifiedBy>Colautti Michea</cp:lastModifiedBy>
  <cp:revision>20</cp:revision>
  <dcterms:created xsi:type="dcterms:W3CDTF">2006-08-16T00:00:00Z</dcterms:created>
  <dcterms:modified xsi:type="dcterms:W3CDTF">2025-05-23T08:11:35Z</dcterms:modified>
  <dc:identifier>DAGm72XGZMM</dc:identifier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Personalizzato</vt:lpwstr>
  </property>
  <property fmtid="{D5CDD505-2E9C-101B-9397-08002B2CF9AE}" pid="3" name="Slides">
    <vt:i4>4</vt:i4>
  </property>
</Properties>
</file>